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65" r:id="rId4"/>
    <p:sldId id="266" r:id="rId5"/>
    <p:sldId id="267" r:id="rId6"/>
    <p:sldId id="268" r:id="rId7"/>
    <p:sldId id="269" r:id="rId8"/>
    <p:sldId id="270" r:id="rId9"/>
  </p:sldIdLst>
  <p:sldSz cx="18288000" cy="10287000"/>
  <p:notesSz cx="6858000" cy="9144000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  <p:embeddedFont>
      <p:font typeface="League Spartan" panose="020B0604020202020204" charset="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37" autoAdjust="0"/>
  </p:normalViewPr>
  <p:slideViewPr>
    <p:cSldViewPr>
      <p:cViewPr varScale="1">
        <p:scale>
          <a:sx n="58" d="100"/>
          <a:sy n="58" d="100"/>
        </p:scale>
        <p:origin x="9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5.fntdata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CANTIDAD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Hoja1!$A$2:$A$6</c:f>
              <c:strCache>
                <c:ptCount val="5"/>
                <c:pt idx="0">
                  <c:v>18 - 30 años</c:v>
                </c:pt>
                <c:pt idx="1">
                  <c:v>31 - 40 años</c:v>
                </c:pt>
                <c:pt idx="2">
                  <c:v>41 - 50 años</c:v>
                </c:pt>
                <c:pt idx="3">
                  <c:v>51 - 60 años</c:v>
                </c:pt>
                <c:pt idx="4">
                  <c:v>61 - 70 años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3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78-413E-8983-4919F341EC0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77185392"/>
        <c:axId val="177186224"/>
      </c:barChart>
      <c:catAx>
        <c:axId val="177185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77186224"/>
        <c:crosses val="autoZero"/>
        <c:auto val="1"/>
        <c:lblAlgn val="ctr"/>
        <c:lblOffset val="100"/>
        <c:noMultiLvlLbl val="0"/>
      </c:catAx>
      <c:valAx>
        <c:axId val="177186224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7185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CANTIDAD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Hoja1!$A$2:$A$6</c:f>
              <c:strCache>
                <c:ptCount val="5"/>
                <c:pt idx="0">
                  <c:v>DIVORCIADA</c:v>
                </c:pt>
                <c:pt idx="1">
                  <c:v>SOLTERA</c:v>
                </c:pt>
                <c:pt idx="2">
                  <c:v>UNIÓN LIBRE</c:v>
                </c:pt>
                <c:pt idx="3">
                  <c:v>CASADA</c:v>
                </c:pt>
                <c:pt idx="4">
                  <c:v>VIUDA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1</c:v>
                </c:pt>
                <c:pt idx="1">
                  <c:v>6</c:v>
                </c:pt>
                <c:pt idx="2">
                  <c:v>1</c:v>
                </c:pt>
                <c:pt idx="3">
                  <c:v>2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78-413E-8983-4919F341EC0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177185392"/>
        <c:axId val="177186224"/>
      </c:barChart>
      <c:catAx>
        <c:axId val="177185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77186224"/>
        <c:crosses val="autoZero"/>
        <c:auto val="1"/>
        <c:lblAlgn val="ctr"/>
        <c:lblOffset val="100"/>
        <c:noMultiLvlLbl val="0"/>
      </c:catAx>
      <c:valAx>
        <c:axId val="177186224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7185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CANTIDAD</c:v>
                </c:pt>
              </c:strCache>
            </c:strRef>
          </c:tx>
          <c:spPr>
            <a:gradFill>
              <a:gsLst>
                <a:gs pos="0">
                  <a:schemeClr val="accent2"/>
                </a:gs>
                <a:gs pos="100000">
                  <a:schemeClr val="accent2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Hoja1!$A$2:$A$5</c:f>
              <c:strCache>
                <c:ptCount val="4"/>
                <c:pt idx="0">
                  <c:v>ESTUDIANTE</c:v>
                </c:pt>
                <c:pt idx="1">
                  <c:v>EMPLEADA</c:v>
                </c:pt>
                <c:pt idx="2">
                  <c:v>COMERCIANTE</c:v>
                </c:pt>
                <c:pt idx="3">
                  <c:v>AMA DE CASA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0</c:v>
                </c:pt>
                <c:pt idx="1">
                  <c:v>4</c:v>
                </c:pt>
                <c:pt idx="2">
                  <c:v>2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78-413E-8983-4919F341EC0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77185392"/>
        <c:axId val="177186224"/>
      </c:barChart>
      <c:catAx>
        <c:axId val="177185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s-MX"/>
          </a:p>
        </c:txPr>
        <c:crossAx val="177186224"/>
        <c:crosses val="autoZero"/>
        <c:auto val="1"/>
        <c:lblAlgn val="ctr"/>
        <c:lblOffset val="100"/>
        <c:noMultiLvlLbl val="0"/>
      </c:catAx>
      <c:valAx>
        <c:axId val="1771862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7185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CANTIDAD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Hoja1!$A$2:$A$5</c:f>
              <c:strCache>
                <c:ptCount val="4"/>
                <c:pt idx="0">
                  <c:v>PRIMARIA</c:v>
                </c:pt>
                <c:pt idx="1">
                  <c:v>SECUNDARIA</c:v>
                </c:pt>
                <c:pt idx="2">
                  <c:v>PREPARATORIA</c:v>
                </c:pt>
                <c:pt idx="3">
                  <c:v>LICENCIATURA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1</c:v>
                </c:pt>
                <c:pt idx="1">
                  <c:v>6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05-4B2D-A71B-713B36CA45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64870000"/>
        <c:axId val="164875408"/>
      </c:barChart>
      <c:catAx>
        <c:axId val="1648700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64875408"/>
        <c:crosses val="autoZero"/>
        <c:auto val="1"/>
        <c:lblAlgn val="ctr"/>
        <c:lblOffset val="100"/>
        <c:noMultiLvlLbl val="0"/>
      </c:catAx>
      <c:valAx>
        <c:axId val="1648754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1648700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CANTIDAD</c:v>
                </c:pt>
              </c:strCache>
            </c:strRef>
          </c:tx>
          <c:spPr>
            <a:gradFill>
              <a:gsLst>
                <a:gs pos="0">
                  <a:schemeClr val="accent2"/>
                </a:gs>
                <a:gs pos="100000">
                  <a:schemeClr val="accent2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Hoja1!$A$2:$A$9</c:f>
              <c:strCache>
                <c:ptCount val="7"/>
                <c:pt idx="0">
                  <c:v>LA SABINITA</c:v>
                </c:pt>
                <c:pt idx="1">
                  <c:v>HUICHAPAN</c:v>
                </c:pt>
                <c:pt idx="2">
                  <c:v>SAN JOSÉ ATLÁN</c:v>
                </c:pt>
                <c:pt idx="3">
                  <c:v>VITEJHÉ</c:v>
                </c:pt>
                <c:pt idx="4">
                  <c:v>TLAXCALILLA</c:v>
                </c:pt>
                <c:pt idx="5">
                  <c:v>ZOTHÉ</c:v>
                </c:pt>
                <c:pt idx="6">
                  <c:v>BOYÉ</c:v>
                </c:pt>
              </c:strCache>
            </c:strRef>
          </c:cat>
          <c:val>
            <c:numRef>
              <c:f>Hoja1!$B$2:$B$9</c:f>
              <c:numCache>
                <c:formatCode>General</c:formatCode>
                <c:ptCount val="8"/>
                <c:pt idx="0">
                  <c:v>3</c:v>
                </c:pt>
                <c:pt idx="1">
                  <c:v>1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78-413E-8983-4919F341EC0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77185392"/>
        <c:axId val="177186224"/>
      </c:barChart>
      <c:catAx>
        <c:axId val="177185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s-MX"/>
          </a:p>
        </c:txPr>
        <c:crossAx val="177186224"/>
        <c:crosses val="autoZero"/>
        <c:auto val="1"/>
        <c:lblAlgn val="ctr"/>
        <c:lblOffset val="100"/>
        <c:noMultiLvlLbl val="0"/>
      </c:catAx>
      <c:valAx>
        <c:axId val="1771862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7185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view3D>
      <c:rotX val="50"/>
      <c:rotY val="0"/>
      <c:depthPercent val="100"/>
      <c:rAngAx val="0"/>
      <c:perspective val="6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CANTIDAD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1-AE55-4B0E-99BD-34AAF7B8D922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3-AE55-4B0E-99BD-34AAF7B8D922}"/>
              </c:ext>
            </c:extLst>
          </c:dPt>
          <c:dPt>
            <c:idx val="2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5-AE55-4B0E-99BD-34AAF7B8D92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Hoja1!$A$2:$A$4</c:f>
              <c:strCache>
                <c:ptCount val="3"/>
                <c:pt idx="0">
                  <c:v>FÍSICA</c:v>
                </c:pt>
                <c:pt idx="1">
                  <c:v>PSICOLÓGICA</c:v>
                </c:pt>
                <c:pt idx="2">
                  <c:v>ECONÓMICA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2</c:v>
                </c:pt>
                <c:pt idx="1">
                  <c:v>5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1E-4199-A6B1-602B7070D55E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effectLst/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CANTIDAD</c:v>
                </c:pt>
              </c:strCache>
            </c:strRef>
          </c:tx>
          <c:spPr>
            <a:gradFill>
              <a:gsLst>
                <a:gs pos="0">
                  <a:schemeClr val="accent2"/>
                </a:gs>
                <a:gs pos="100000">
                  <a:schemeClr val="accent2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Hoja1!$A$2</c:f>
              <c:strCache>
                <c:ptCount val="1"/>
                <c:pt idx="0">
                  <c:v>PRIMERA VEZ</c:v>
                </c:pt>
              </c:strCache>
            </c:strRef>
          </c:cat>
          <c:val>
            <c:numRef>
              <c:f>Hoja1!$B$2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78-413E-8983-4919F341EC0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177185392"/>
        <c:axId val="177186224"/>
      </c:barChart>
      <c:catAx>
        <c:axId val="177185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s-MX"/>
          </a:p>
        </c:txPr>
        <c:crossAx val="177186224"/>
        <c:crosses val="autoZero"/>
        <c:auto val="1"/>
        <c:lblAlgn val="ctr"/>
        <c:lblOffset val="100"/>
        <c:noMultiLvlLbl val="0"/>
      </c:catAx>
      <c:valAx>
        <c:axId val="17718622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77185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lt1"/>
    </cs:fontRef>
    <cs:spPr/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Freeform 41" descr="Texto  Descripción generada automáticamente"/>
          <p:cNvSpPr/>
          <p:nvPr/>
        </p:nvSpPr>
        <p:spPr>
          <a:xfrm>
            <a:off x="914400" y="44124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sp>
        <p:nvSpPr>
          <p:cNvPr id="47" name="TextBox 47"/>
          <p:cNvSpPr txBox="1"/>
          <p:nvPr/>
        </p:nvSpPr>
        <p:spPr>
          <a:xfrm>
            <a:off x="2133600" y="2171700"/>
            <a:ext cx="14764215" cy="547444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414"/>
              </a:lnSpc>
            </a:pPr>
            <a:r>
              <a:rPr lang="en-US" sz="9500" dirty="0">
                <a:solidFill>
                  <a:srgbClr val="990033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ESTADÍSTICA DEL MES DE FEBRERO 2026 </a:t>
            </a:r>
          </a:p>
          <a:p>
            <a:pPr algn="ctr">
              <a:lnSpc>
                <a:spcPts val="14414"/>
              </a:lnSpc>
            </a:pPr>
            <a:r>
              <a:rPr lang="en-US" sz="9500" dirty="0">
                <a:solidFill>
                  <a:srgbClr val="990033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ÁREA JURÍDICA</a:t>
            </a:r>
            <a:r>
              <a:rPr lang="en-US" sz="10296" dirty="0">
                <a:solidFill>
                  <a:srgbClr val="990033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276600" y="464134"/>
            <a:ext cx="12507745" cy="8790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3600" dirty="0">
                <a:solidFill>
                  <a:srgbClr val="990033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EDADES PROMEDIO DE USUARIAS </a:t>
            </a:r>
          </a:p>
        </p:txBody>
      </p:sp>
      <p:sp>
        <p:nvSpPr>
          <p:cNvPr id="36" name="Freeform 41" descr="Texto  Descripción generada automáticamente">
            <a:extLst>
              <a:ext uri="{FF2B5EF4-FFF2-40B4-BE49-F238E27FC236}">
                <a16:creationId xmlns:a16="http://schemas.microsoft.com/office/drawing/2014/main" id="{72637900-D7DA-474B-B8F1-FB3916A26224}"/>
              </a:ext>
            </a:extLst>
          </p:cNvPr>
          <p:cNvSpPr/>
          <p:nvPr/>
        </p:nvSpPr>
        <p:spPr>
          <a:xfrm>
            <a:off x="914400" y="44124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graphicFrame>
        <p:nvGraphicFramePr>
          <p:cNvPr id="38" name="Gráfico 37">
            <a:extLst>
              <a:ext uri="{FF2B5EF4-FFF2-40B4-BE49-F238E27FC236}">
                <a16:creationId xmlns:a16="http://schemas.microsoft.com/office/drawing/2014/main" id="{AB1539EC-293C-4510-BFD3-43E9880640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63699655"/>
              </p:ext>
            </p:extLst>
          </p:nvPr>
        </p:nvGraphicFramePr>
        <p:xfrm>
          <a:off x="3733800" y="2095500"/>
          <a:ext cx="11506200" cy="711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276600" y="464134"/>
            <a:ext cx="12507745" cy="8790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3600" dirty="0">
                <a:solidFill>
                  <a:srgbClr val="990033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ESTADO CIVIL</a:t>
            </a:r>
          </a:p>
        </p:txBody>
      </p:sp>
      <p:sp>
        <p:nvSpPr>
          <p:cNvPr id="36" name="Freeform 41" descr="Texto  Descripción generada automáticamente">
            <a:extLst>
              <a:ext uri="{FF2B5EF4-FFF2-40B4-BE49-F238E27FC236}">
                <a16:creationId xmlns:a16="http://schemas.microsoft.com/office/drawing/2014/main" id="{72637900-D7DA-474B-B8F1-FB3916A26224}"/>
              </a:ext>
            </a:extLst>
          </p:cNvPr>
          <p:cNvSpPr/>
          <p:nvPr/>
        </p:nvSpPr>
        <p:spPr>
          <a:xfrm>
            <a:off x="914400" y="44124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graphicFrame>
        <p:nvGraphicFramePr>
          <p:cNvPr id="38" name="Gráfico 37">
            <a:extLst>
              <a:ext uri="{FF2B5EF4-FFF2-40B4-BE49-F238E27FC236}">
                <a16:creationId xmlns:a16="http://schemas.microsoft.com/office/drawing/2014/main" id="{AB1539EC-293C-4510-BFD3-43E9880640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87210467"/>
              </p:ext>
            </p:extLst>
          </p:nvPr>
        </p:nvGraphicFramePr>
        <p:xfrm>
          <a:off x="3733800" y="2095500"/>
          <a:ext cx="11506200" cy="711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94480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276600" y="464134"/>
            <a:ext cx="12507745" cy="8790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3600" dirty="0">
                <a:solidFill>
                  <a:srgbClr val="990033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OCUPACIÓN</a:t>
            </a:r>
          </a:p>
        </p:txBody>
      </p:sp>
      <p:sp>
        <p:nvSpPr>
          <p:cNvPr id="36" name="Freeform 41" descr="Texto  Descripción generada automáticamente">
            <a:extLst>
              <a:ext uri="{FF2B5EF4-FFF2-40B4-BE49-F238E27FC236}">
                <a16:creationId xmlns:a16="http://schemas.microsoft.com/office/drawing/2014/main" id="{72637900-D7DA-474B-B8F1-FB3916A26224}"/>
              </a:ext>
            </a:extLst>
          </p:cNvPr>
          <p:cNvSpPr/>
          <p:nvPr/>
        </p:nvSpPr>
        <p:spPr>
          <a:xfrm>
            <a:off x="914400" y="44124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graphicFrame>
        <p:nvGraphicFramePr>
          <p:cNvPr id="38" name="Gráfico 37">
            <a:extLst>
              <a:ext uri="{FF2B5EF4-FFF2-40B4-BE49-F238E27FC236}">
                <a16:creationId xmlns:a16="http://schemas.microsoft.com/office/drawing/2014/main" id="{AB1539EC-293C-4510-BFD3-43E9880640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71034778"/>
              </p:ext>
            </p:extLst>
          </p:nvPr>
        </p:nvGraphicFramePr>
        <p:xfrm>
          <a:off x="3733800" y="2095500"/>
          <a:ext cx="11506200" cy="711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03095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276600" y="464134"/>
            <a:ext cx="12507745" cy="8790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3600" dirty="0">
                <a:solidFill>
                  <a:srgbClr val="990033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ESCOLARIDAD</a:t>
            </a:r>
          </a:p>
        </p:txBody>
      </p:sp>
      <p:sp>
        <p:nvSpPr>
          <p:cNvPr id="36" name="Freeform 41" descr="Texto  Descripción generada automáticamente">
            <a:extLst>
              <a:ext uri="{FF2B5EF4-FFF2-40B4-BE49-F238E27FC236}">
                <a16:creationId xmlns:a16="http://schemas.microsoft.com/office/drawing/2014/main" id="{72637900-D7DA-474B-B8F1-FB3916A26224}"/>
              </a:ext>
            </a:extLst>
          </p:cNvPr>
          <p:cNvSpPr/>
          <p:nvPr/>
        </p:nvSpPr>
        <p:spPr>
          <a:xfrm>
            <a:off x="914400" y="44124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7E7B6D63-337B-4409-BB82-E83A0A4466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515406"/>
              </p:ext>
            </p:extLst>
          </p:nvPr>
        </p:nvGraphicFramePr>
        <p:xfrm>
          <a:off x="3048000" y="1079500"/>
          <a:ext cx="12192000" cy="812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28728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276600" y="464134"/>
            <a:ext cx="12507745" cy="8790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3600" dirty="0">
                <a:solidFill>
                  <a:srgbClr val="990033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COMUNIDADES</a:t>
            </a:r>
          </a:p>
        </p:txBody>
      </p:sp>
      <p:sp>
        <p:nvSpPr>
          <p:cNvPr id="36" name="Freeform 41" descr="Texto  Descripción generada automáticamente">
            <a:extLst>
              <a:ext uri="{FF2B5EF4-FFF2-40B4-BE49-F238E27FC236}">
                <a16:creationId xmlns:a16="http://schemas.microsoft.com/office/drawing/2014/main" id="{72637900-D7DA-474B-B8F1-FB3916A26224}"/>
              </a:ext>
            </a:extLst>
          </p:cNvPr>
          <p:cNvSpPr/>
          <p:nvPr/>
        </p:nvSpPr>
        <p:spPr>
          <a:xfrm>
            <a:off x="914400" y="44124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graphicFrame>
        <p:nvGraphicFramePr>
          <p:cNvPr id="38" name="Gráfico 37">
            <a:extLst>
              <a:ext uri="{FF2B5EF4-FFF2-40B4-BE49-F238E27FC236}">
                <a16:creationId xmlns:a16="http://schemas.microsoft.com/office/drawing/2014/main" id="{AB1539EC-293C-4510-BFD3-43E9880640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79533778"/>
              </p:ext>
            </p:extLst>
          </p:nvPr>
        </p:nvGraphicFramePr>
        <p:xfrm>
          <a:off x="3733800" y="2095500"/>
          <a:ext cx="11506200" cy="711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47188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276600" y="464134"/>
            <a:ext cx="12507745" cy="8790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3600" dirty="0">
                <a:solidFill>
                  <a:srgbClr val="990033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TIPO DE VIOLENCIA</a:t>
            </a:r>
          </a:p>
        </p:txBody>
      </p:sp>
      <p:sp>
        <p:nvSpPr>
          <p:cNvPr id="36" name="Freeform 41" descr="Texto  Descripción generada automáticamente">
            <a:extLst>
              <a:ext uri="{FF2B5EF4-FFF2-40B4-BE49-F238E27FC236}">
                <a16:creationId xmlns:a16="http://schemas.microsoft.com/office/drawing/2014/main" id="{72637900-D7DA-474B-B8F1-FB3916A26224}"/>
              </a:ext>
            </a:extLst>
          </p:cNvPr>
          <p:cNvSpPr/>
          <p:nvPr/>
        </p:nvSpPr>
        <p:spPr>
          <a:xfrm>
            <a:off x="914400" y="44124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EE7605AD-4342-49BD-89C6-FA7E442203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60253979"/>
              </p:ext>
            </p:extLst>
          </p:nvPr>
        </p:nvGraphicFramePr>
        <p:xfrm>
          <a:off x="3537288" y="2095500"/>
          <a:ext cx="11702712" cy="7111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634006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3276600" y="464134"/>
            <a:ext cx="12507745" cy="8790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699"/>
              </a:lnSpc>
            </a:pPr>
            <a:r>
              <a:rPr lang="en-US" sz="3600" dirty="0">
                <a:solidFill>
                  <a:srgbClr val="990033"/>
                </a:solidFill>
                <a:latin typeface="League Spartan"/>
                <a:ea typeface="League Spartan"/>
                <a:cs typeface="League Spartan"/>
                <a:sym typeface="League Spartan"/>
              </a:rPr>
              <a:t>TOTAL DE SERVICIOS</a:t>
            </a:r>
          </a:p>
        </p:txBody>
      </p:sp>
      <p:sp>
        <p:nvSpPr>
          <p:cNvPr id="36" name="Freeform 41" descr="Texto  Descripción generada automáticamente">
            <a:extLst>
              <a:ext uri="{FF2B5EF4-FFF2-40B4-BE49-F238E27FC236}">
                <a16:creationId xmlns:a16="http://schemas.microsoft.com/office/drawing/2014/main" id="{72637900-D7DA-474B-B8F1-FB3916A26224}"/>
              </a:ext>
            </a:extLst>
          </p:cNvPr>
          <p:cNvSpPr/>
          <p:nvPr/>
        </p:nvSpPr>
        <p:spPr>
          <a:xfrm>
            <a:off x="914400" y="441247"/>
            <a:ext cx="2622888" cy="1506186"/>
          </a:xfrm>
          <a:custGeom>
            <a:avLst/>
            <a:gdLst/>
            <a:ahLst/>
            <a:cxnLst/>
            <a:rect l="l" t="t" r="r" b="b"/>
            <a:pathLst>
              <a:path w="2622888" h="1506186">
                <a:moveTo>
                  <a:pt x="0" y="0"/>
                </a:moveTo>
                <a:lnTo>
                  <a:pt x="2622888" y="0"/>
                </a:lnTo>
                <a:lnTo>
                  <a:pt x="2622888" y="1506186"/>
                </a:lnTo>
                <a:lnTo>
                  <a:pt x="0" y="150618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38000"/>
            </a:blip>
            <a:stretch>
              <a:fillRect l="-9490" t="-8267" r="-12306" b="-15299"/>
            </a:stretch>
          </a:blipFill>
        </p:spPr>
        <p:txBody>
          <a:bodyPr/>
          <a:lstStyle/>
          <a:p>
            <a:endParaRPr lang="es-MX"/>
          </a:p>
        </p:txBody>
      </p:sp>
      <p:graphicFrame>
        <p:nvGraphicFramePr>
          <p:cNvPr id="38" name="Gráfico 37">
            <a:extLst>
              <a:ext uri="{FF2B5EF4-FFF2-40B4-BE49-F238E27FC236}">
                <a16:creationId xmlns:a16="http://schemas.microsoft.com/office/drawing/2014/main" id="{AB1539EC-293C-4510-BFD3-43E9880640F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77349504"/>
              </p:ext>
            </p:extLst>
          </p:nvPr>
        </p:nvGraphicFramePr>
        <p:xfrm>
          <a:off x="3733800" y="2095500"/>
          <a:ext cx="11506200" cy="711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08090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36</Words>
  <Application>Microsoft Office PowerPoint</Application>
  <PresentationFormat>Personalizado</PresentationFormat>
  <Paragraphs>16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League Spartan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ESTADISTICAS DE FEBRERO </dc:title>
  <cp:lastModifiedBy>Angel</cp:lastModifiedBy>
  <cp:revision>29</cp:revision>
  <dcterms:created xsi:type="dcterms:W3CDTF">2006-08-16T00:00:00Z</dcterms:created>
  <dcterms:modified xsi:type="dcterms:W3CDTF">2026-05-06T21:35:02Z</dcterms:modified>
  <dc:identifier>DAGkt7iVEPg</dc:identifier>
</cp:coreProperties>
</file>